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69" r:id="rId3"/>
    <p:sldId id="270" r:id="rId4"/>
    <p:sldId id="271" r:id="rId5"/>
    <p:sldId id="272" r:id="rId6"/>
    <p:sldId id="273" r:id="rId7"/>
    <p:sldId id="274" r:id="rId8"/>
    <p:sldId id="283" r:id="rId9"/>
    <p:sldId id="275" r:id="rId10"/>
    <p:sldId id="276" r:id="rId11"/>
    <p:sldId id="284" r:id="rId12"/>
    <p:sldId id="278" r:id="rId13"/>
    <p:sldId id="279" r:id="rId14"/>
    <p:sldId id="282" r:id="rId15"/>
    <p:sldId id="280" r:id="rId16"/>
    <p:sldId id="277" r:id="rId17"/>
    <p:sldId id="257" r:id="rId18"/>
    <p:sldId id="258" r:id="rId19"/>
    <p:sldId id="259" r:id="rId20"/>
    <p:sldId id="260" r:id="rId21"/>
    <p:sldId id="286" r:id="rId22"/>
    <p:sldId id="263" r:id="rId23"/>
    <p:sldId id="287" r:id="rId24"/>
    <p:sldId id="281" r:id="rId25"/>
    <p:sldId id="26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6B158-3C8A-59C9-7E92-511266C433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D90F6B-8F5C-29CB-DC0B-F4D015A72A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B7858-F92F-C7BD-FBA7-05ECE2327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1483D-2DFC-4934-A4A5-6FC32D0B6289}" type="datetimeFigureOut">
              <a:rPr lang="en-IN" smtClean="0"/>
              <a:t>13-09-2025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A2B75-CAD3-A70D-4752-8CB25B51F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85EBB-59EC-10E7-C8D7-093D0A381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90D40-620D-4ED5-9BC9-5B095EB75E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1285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F336-AEC7-1B15-A831-49FE85542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C3463B-CC4A-B9A6-4739-4AFE22394A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CC244-D046-7A7C-C006-1CC5FB891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1483D-2DFC-4934-A4A5-6FC32D0B6289}" type="datetimeFigureOut">
              <a:rPr lang="en-IN" smtClean="0"/>
              <a:t>13-09-2025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653F-8388-3DB0-43A1-AA3F15B0E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86F1E-EAE3-4341-AA05-466C2F29F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90D40-620D-4ED5-9BC9-5B095EB75E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4319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5B405C-A1E8-8B4E-06A0-612AEBDE14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950ECE-6B5D-197F-0EB6-CC90678143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857D3-ACCF-ACF5-B021-FAA7D4717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1483D-2DFC-4934-A4A5-6FC32D0B6289}" type="datetimeFigureOut">
              <a:rPr lang="en-IN" smtClean="0"/>
              <a:t>13-09-2025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667A8-41F8-290E-F526-303825AFE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2109C8-E068-5865-C2AF-CE6B91101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90D40-620D-4ED5-9BC9-5B095EB75E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1211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819A5-572E-485F-17D4-D51C225FF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8B3D4-A4B0-E861-F391-9F1717477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A6E67-6A14-F147-3C8C-224A0E29F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1483D-2DFC-4934-A4A5-6FC32D0B6289}" type="datetimeFigureOut">
              <a:rPr lang="en-IN" smtClean="0"/>
              <a:t>13-09-2025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7A704-377D-A38D-73DD-F655CE041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448F7-BCE9-C7BD-2476-52693B61C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90D40-620D-4ED5-9BC9-5B095EB75E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4135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D730F-C305-1514-C1DE-92DF409CB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3E8B0-5AD7-EC6B-E784-944B0A9825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90957-0080-3DC5-9544-5FF880EE8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1483D-2DFC-4934-A4A5-6FC32D0B6289}" type="datetimeFigureOut">
              <a:rPr lang="en-IN" smtClean="0"/>
              <a:t>13-09-2025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E3E70-99D0-B80F-F168-4E0AC40F7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61E59-2E81-BEEB-14CC-28A3BCD27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90D40-620D-4ED5-9BC9-5B095EB75E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9776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4C37B-3B02-E1B9-1236-8625E8C21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60F2F-D58A-2A34-4CED-9988879D83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421D44-1E3C-D63B-26BE-2818C5134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A0B8A7-772F-1375-7F16-F750BC9FF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1483D-2DFC-4934-A4A5-6FC32D0B6289}" type="datetimeFigureOut">
              <a:rPr lang="en-IN" smtClean="0"/>
              <a:t>13-09-2025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F6A3B1-09D8-3CB6-5C18-948400E4D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262200-16B6-1A0E-1199-A612B2BBD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90D40-620D-4ED5-9BC9-5B095EB75E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4423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711C8-3EFD-174F-44E3-97B1F0613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7BF868-D304-A5B2-5145-56CED98A3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F88185-0402-F419-D4FC-E71FF5E29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7FD51-9826-0BD4-573C-1DC826D17C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942480-EC0F-9D30-790C-016C7D0C04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99DDD8-7C04-3E32-2BD2-4743C92E0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1483D-2DFC-4934-A4A5-6FC32D0B6289}" type="datetimeFigureOut">
              <a:rPr lang="en-IN" smtClean="0"/>
              <a:t>13-09-2025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9AC11C-2225-A82A-A7A0-F90D69F96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C01C50-893A-79AC-644B-DE3CA3D7F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90D40-620D-4ED5-9BC9-5B095EB75E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9607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6C68C-75B5-8AEA-BDBE-19600F1FD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31A606-B387-228C-1C09-BCC2BC042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1483D-2DFC-4934-A4A5-6FC32D0B6289}" type="datetimeFigureOut">
              <a:rPr lang="en-IN" smtClean="0"/>
              <a:t>13-09-2025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429461-3F19-80A5-39A5-4EAF8F5EE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08AF89-F974-3943-92FB-B7B036194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90D40-620D-4ED5-9BC9-5B095EB75E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0808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002E6D-96FB-0D42-45EF-CABDB1108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1483D-2DFC-4934-A4A5-6FC32D0B6289}" type="datetimeFigureOut">
              <a:rPr lang="en-IN" smtClean="0"/>
              <a:t>13-09-2025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CB7471-DB0A-ABC8-A893-C29D568C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4198F-9549-BB1F-1B37-D18136CAC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90D40-620D-4ED5-9BC9-5B095EB75E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7847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BDB6B-D003-CD5C-6856-3D4C5670D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D72BF-E9AE-DFC9-0DC4-7127BCC36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C11D4F-DDC2-4051-F86C-540835923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4387E-8EA4-A55F-DAAF-681B80975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1483D-2DFC-4934-A4A5-6FC32D0B6289}" type="datetimeFigureOut">
              <a:rPr lang="en-IN" smtClean="0"/>
              <a:t>13-09-2025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88F0FD-C2C2-E225-395F-5CA520E44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2EBC5C-C8D3-ABAA-AE49-0E6C3B002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90D40-620D-4ED5-9BC9-5B095EB75E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2675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108B3-6012-91B5-9987-AF6D97C14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F8AA0E-72E3-C464-2BF0-428DC13050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9AA451-3AED-D220-296A-3A6483AF70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137F37-A434-CF5E-524A-1C3E93B35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1483D-2DFC-4934-A4A5-6FC32D0B6289}" type="datetimeFigureOut">
              <a:rPr lang="en-IN" smtClean="0"/>
              <a:t>13-09-2025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DC2B4D-6CCD-CF15-70C9-9F910476F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F8CFA-5D0C-5AB9-7EB9-0BAEB8C38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90D40-620D-4ED5-9BC9-5B095EB75E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461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CBE7FA-260B-684E-5239-9B760FC5C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AE14EB-6B6A-E55C-D2D8-87D29579F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486AE-59F1-5DF3-1DE5-DDBECB1ABD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31483D-2DFC-4934-A4A5-6FC32D0B6289}" type="datetimeFigureOut">
              <a:rPr lang="en-IN" smtClean="0"/>
              <a:t>13-09-2025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65D02-9256-AEC0-5F85-5FB148A47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7EBB1-45B8-211B-448F-9F4ADD4FCB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90D40-620D-4ED5-9BC9-5B095EB75E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1029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D7054-68CF-CB4D-D018-7BEC45EEAD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0148" y="460717"/>
            <a:ext cx="8672732" cy="2029266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Arial Black" panose="020B0A04020102020204" pitchFamily="34" charset="0"/>
              </a:rPr>
              <a:t>Decoding the Duopoly in Indian Telecom</a:t>
            </a:r>
            <a:endParaRPr lang="en-IN" sz="4800" b="1" dirty="0"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52F66-EC67-045A-298C-062AC79AF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5" y="50800"/>
            <a:ext cx="1263822" cy="11730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18AEFC-789F-103E-FD8E-7960874378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461" y="50800"/>
            <a:ext cx="1263822" cy="1173089"/>
          </a:xfrm>
          <a:prstGeom prst="rect">
            <a:avLst/>
          </a:prstGeom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1DB8DE2D-2643-CC34-75F4-2FE67E27F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3964" y="5838092"/>
            <a:ext cx="5995255" cy="825404"/>
          </a:xfrm>
        </p:spPr>
        <p:txBody>
          <a:bodyPr>
            <a:normAutofit/>
          </a:bodyPr>
          <a:lstStyle/>
          <a:p>
            <a:r>
              <a:rPr lang="en-IN" b="1" dirty="0"/>
              <a:t>Subtitle - Airtel vs Jio(with churn analysis)</a:t>
            </a:r>
          </a:p>
          <a:p>
            <a:r>
              <a:rPr lang="en-IN" sz="2000" b="1" dirty="0">
                <a:latin typeface="Arial Black" panose="020B0A04020102020204" pitchFamily="34" charset="0"/>
              </a:rPr>
              <a:t>NAME-ARPITA SINGH</a:t>
            </a:r>
          </a:p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DF416A-061A-D212-CB32-98023D7B60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591" y="2377472"/>
            <a:ext cx="4684542" cy="330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10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1CFC1-C23D-7AE6-D1BA-40CAEB0F8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031"/>
            <a:ext cx="10515600" cy="1325563"/>
          </a:xfrm>
        </p:spPr>
        <p:txBody>
          <a:bodyPr/>
          <a:lstStyle/>
          <a:p>
            <a:r>
              <a:rPr lang="en-IN" b="1" dirty="0">
                <a:latin typeface="Arial Black" panose="020B0A04020102020204" pitchFamily="34" charset="0"/>
              </a:rPr>
              <a:t>Geographical Penetration</a:t>
            </a:r>
            <a:endParaRPr lang="en-IN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408AA-3505-7AFE-E8A7-74CDCE34C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Map of India showing:</a:t>
            </a:r>
          </a:p>
          <a:p>
            <a:pPr lvl="1"/>
            <a:r>
              <a:rPr lang="en-IN" dirty="0"/>
              <a:t>Jio stronger in rural/semi-urban</a:t>
            </a:r>
          </a:p>
          <a:p>
            <a:pPr lvl="1"/>
            <a:r>
              <a:rPr lang="en-IN" dirty="0"/>
              <a:t>Airtel stronger in metro/postpaid circles</a:t>
            </a:r>
          </a:p>
          <a:p>
            <a:r>
              <a:rPr lang="en-IN" dirty="0"/>
              <a:t>Insight: Complimentary strengths → tough competition circle-wise.</a:t>
            </a: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0DE090-3445-3485-B79A-CFEAF8907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644" y="3770154"/>
            <a:ext cx="4431323" cy="29542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95683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014FB-6E73-0718-A75F-4718A9757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965" y="24411"/>
            <a:ext cx="11147475" cy="918124"/>
          </a:xfrm>
        </p:spPr>
        <p:txBody>
          <a:bodyPr>
            <a:normAutofit/>
          </a:bodyPr>
          <a:lstStyle/>
          <a:p>
            <a:r>
              <a:rPr lang="en-IN" dirty="0">
                <a:latin typeface="Arial Black" panose="020B0A04020102020204" pitchFamily="34" charset="0"/>
              </a:rPr>
              <a:t>Map of India : </a:t>
            </a:r>
            <a:r>
              <a:rPr lang="en-IN" sz="3600" dirty="0"/>
              <a:t>Urban/Rural Area for (Jio &amp; Airtel)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85DEC8-6D9C-FFAC-EA61-EB4060B66F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035" y="942535"/>
            <a:ext cx="5891054" cy="5891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2302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A51C2-9E15-2162-2B0F-7FB5FF19D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 Stock Market / Investor Angle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DF38F-7994-3782-3DE3-BDDD8654C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60110"/>
          </a:xfrm>
        </p:spPr>
        <p:txBody>
          <a:bodyPr/>
          <a:lstStyle/>
          <a:p>
            <a:r>
              <a:rPr lang="en-US" dirty="0"/>
              <a:t>Chart: </a:t>
            </a:r>
            <a:r>
              <a:rPr lang="en-US" b="1" dirty="0"/>
              <a:t>5-year stock price trend</a:t>
            </a:r>
            <a:r>
              <a:rPr lang="en-US" dirty="0"/>
              <a:t> of Reliance Industries (Jio parent) vs Bharti Airtel.</a:t>
            </a:r>
          </a:p>
          <a:p>
            <a:r>
              <a:rPr lang="en-US" dirty="0"/>
              <a:t>Insight: Both stocks heavily influenced by telecom growth &amp; 5G rollout.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2F32E3D-D574-0BA7-01E1-D9E6A81CC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435574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Stock performance of Reliance vs Airtel.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6DEC1FA-85AC-E37C-60D2-7195A367E0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487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655873-87DE-1389-50A3-A04D6152A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45"/>
          <a:stretch>
            <a:fillRect/>
          </a:stretch>
        </p:blipFill>
        <p:spPr>
          <a:xfrm>
            <a:off x="7680960" y="151887"/>
            <a:ext cx="3319976" cy="17520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652E64-4BBB-1159-170C-138CD6A08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3"/>
          <a:stretch>
            <a:fillRect/>
          </a:stretch>
        </p:blipFill>
        <p:spPr>
          <a:xfrm>
            <a:off x="2729132" y="3294063"/>
            <a:ext cx="6147582" cy="2882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5753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6019A-807B-6D2B-A8EC-D0B683825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 The Duopoly Explained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78CB1-B62C-1A6C-F708-3079A5AAB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894" y="1690689"/>
            <a:ext cx="10045505" cy="2238692"/>
          </a:xfrm>
        </p:spPr>
        <p:txBody>
          <a:bodyPr/>
          <a:lstStyle/>
          <a:p>
            <a:r>
              <a:rPr lang="en-US" dirty="0"/>
              <a:t>Visual: </a:t>
            </a:r>
            <a:r>
              <a:rPr lang="en-US" b="1" dirty="0"/>
              <a:t>Duopoly structure diagram</a:t>
            </a:r>
            <a:endParaRPr lang="en-US" dirty="0"/>
          </a:p>
          <a:p>
            <a:pPr lvl="1"/>
            <a:r>
              <a:rPr lang="en-US" dirty="0"/>
              <a:t>Only 2 effective competitors, price-sensitive consumers → price wars limited, but data monetization via value-added services.</a:t>
            </a:r>
          </a:p>
          <a:p>
            <a:r>
              <a:rPr lang="en-US" dirty="0"/>
              <a:t>Insight: Competitive </a:t>
            </a:r>
            <a:r>
              <a:rPr lang="en-US" i="1" dirty="0"/>
              <a:t>and</a:t>
            </a:r>
            <a:r>
              <a:rPr lang="en-US" dirty="0"/>
              <a:t> cooperative (pricing floor, both investing in 5G infra).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4AE1AD-510A-3181-45E2-24EAACBAC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5" r="3798"/>
          <a:stretch>
            <a:fillRect/>
          </a:stretch>
        </p:blipFill>
        <p:spPr>
          <a:xfrm>
            <a:off x="1752600" y="3929380"/>
            <a:ext cx="8938845" cy="2563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8071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483D7-5892-9BC5-C362-A6F1C6F1E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 Black" panose="020B0A04020102020204" pitchFamily="34" charset="0"/>
              </a:rPr>
              <a:t>Key Takeaways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EFE27-F642-4184-205E-016E00AD2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236" y="1069145"/>
            <a:ext cx="10515600" cy="5064369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4400" dirty="0"/>
              <a:t>Jio leads in scale &amp; data adoption.</a:t>
            </a:r>
          </a:p>
          <a:p>
            <a:r>
              <a:rPr lang="en-US" sz="4400" dirty="0"/>
              <a:t>Airtel leads in ARPU &amp; premium strategy.</a:t>
            </a:r>
          </a:p>
          <a:p>
            <a:r>
              <a:rPr lang="en-US" sz="4400" dirty="0"/>
              <a:t>Duopoly is stable, but churn </a:t>
            </a:r>
            <a:r>
              <a:rPr lang="en-US" sz="4400" dirty="0" err="1"/>
              <a:t>mgmt</a:t>
            </a:r>
            <a:r>
              <a:rPr lang="en-US" sz="4400" dirty="0"/>
              <a:t> is key.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3903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391BE-918C-A278-4804-FED9A9FD2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 </a:t>
            </a:r>
            <a:r>
              <a:rPr lang="en-US" b="1" dirty="0">
                <a:latin typeface="Arial Black" panose="020B0A04020102020204" pitchFamily="34" charset="0"/>
              </a:rPr>
              <a:t>Future Outlook</a:t>
            </a:r>
            <a:endParaRPr lang="en-IN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64C5D-1689-3BA8-E0B3-5852DAEC0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Growth levers:</a:t>
            </a:r>
          </a:p>
          <a:p>
            <a:pPr lvl="1"/>
            <a:r>
              <a:rPr lang="en-US" dirty="0"/>
              <a:t>5G FWA (home broadband)</a:t>
            </a:r>
          </a:p>
          <a:p>
            <a:pPr lvl="1"/>
            <a:r>
              <a:rPr lang="en-US" dirty="0"/>
              <a:t>Enterprise 5G solutions</a:t>
            </a:r>
          </a:p>
          <a:p>
            <a:pPr lvl="1"/>
            <a:r>
              <a:rPr lang="en-US" dirty="0"/>
              <a:t>Content &amp; OTT bundles</a:t>
            </a:r>
          </a:p>
          <a:p>
            <a:r>
              <a:rPr lang="en-US" dirty="0"/>
              <a:t>Risks:</a:t>
            </a:r>
          </a:p>
          <a:p>
            <a:pPr lvl="1"/>
            <a:r>
              <a:rPr lang="en-US" dirty="0"/>
              <a:t>Regulatory, new entrant (unlikely), high spectrum costs.</a:t>
            </a:r>
          </a:p>
          <a:p>
            <a:r>
              <a:rPr lang="en-US" dirty="0"/>
              <a:t>Visual: </a:t>
            </a:r>
            <a:r>
              <a:rPr lang="en-US" b="1" dirty="0"/>
              <a:t>Funnel or rocket infographic</a:t>
            </a:r>
            <a:r>
              <a:rPr lang="en-US" dirty="0"/>
              <a:t> → future growth drivers.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8269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1EEED-1E51-A7E5-141D-66BFE7425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Arial Black" panose="020B0A04020102020204" pitchFamily="34" charset="0"/>
              </a:rPr>
              <a:t>Business Strategy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2CC02-CE82-AE54-564F-C69835B9F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Jio:</a:t>
            </a:r>
          </a:p>
          <a:p>
            <a:pPr lvl="1"/>
            <a:r>
              <a:rPr lang="en-IN" dirty="0"/>
              <a:t>Ecosystem play: </a:t>
            </a:r>
            <a:r>
              <a:rPr lang="en-IN" dirty="0" err="1"/>
              <a:t>JioFiber</a:t>
            </a:r>
            <a:r>
              <a:rPr lang="en-IN" dirty="0"/>
              <a:t>, </a:t>
            </a:r>
            <a:r>
              <a:rPr lang="en-IN" dirty="0" err="1"/>
              <a:t>JioCinema</a:t>
            </a:r>
            <a:r>
              <a:rPr lang="en-IN" dirty="0"/>
              <a:t>,</a:t>
            </a:r>
          </a:p>
          <a:p>
            <a:pPr marL="457200" lvl="1" indent="0">
              <a:buNone/>
            </a:pPr>
            <a:r>
              <a:rPr lang="en-IN" dirty="0"/>
              <a:t> </a:t>
            </a:r>
            <a:r>
              <a:rPr lang="en-IN" dirty="0" err="1"/>
              <a:t>JioMart</a:t>
            </a:r>
            <a:r>
              <a:rPr lang="en-IN" dirty="0"/>
              <a:t>, FWA, 5G devices.</a:t>
            </a:r>
          </a:p>
          <a:p>
            <a:r>
              <a:rPr lang="en-IN" dirty="0"/>
              <a:t>Airtel:</a:t>
            </a:r>
          </a:p>
          <a:p>
            <a:pPr lvl="1"/>
            <a:r>
              <a:rPr lang="en-IN" dirty="0"/>
              <a:t>Focus on ARPU, postpaid,</a:t>
            </a:r>
          </a:p>
          <a:p>
            <a:pPr lvl="1"/>
            <a:r>
              <a:rPr lang="en-IN" dirty="0"/>
              <a:t> Airtel Black bundles, Africa expansion.</a:t>
            </a:r>
          </a:p>
          <a:p>
            <a:r>
              <a:rPr lang="en-IN" dirty="0"/>
              <a:t>Visual: (logos + strategy icons).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6ADB82-C2B9-9962-831B-948429605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" r="7315"/>
          <a:stretch>
            <a:fillRect/>
          </a:stretch>
        </p:blipFill>
        <p:spPr>
          <a:xfrm>
            <a:off x="6625882" y="1492139"/>
            <a:ext cx="4727917" cy="43513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04977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9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9EA57-13F3-E661-2C42-5A6374D93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831" y="196720"/>
            <a:ext cx="10515600" cy="507072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Arial Black" panose="020B0A04020102020204" pitchFamily="34" charset="0"/>
              </a:rPr>
              <a:t>Customer Churn Analysis and Retention Strategy in Telecom</a:t>
            </a:r>
            <a:endParaRPr lang="en-IN" sz="2400" b="1" dirty="0">
              <a:latin typeface="Arial Black" panose="020B0A040201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897C13E-DA41-3B33-A860-6E5D188EC1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42548" y="751970"/>
            <a:ext cx="10308221" cy="5909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Market Duopoly: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Indian telecom market is dominated by Jio and Airtel.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Jio leads in subscriber numbers and overall volume,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while Airtel leads in profitability and Average Revenue Per User (ARPU).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Customer Strategies: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Jio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focuses on a "volume and scale" strategy, using an ecosystem of services 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JioFiber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JioCinema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JioMart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attract and retain customers, particularly in rural and semi-urban areas.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Airtel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focuses on a "premium and value" strategy, targeting high-value customers with higher ARPU and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bundled services like Airtel Black. They are stronger in urban and postpaid markets.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Churn Drivers: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Key factors that cause customers to leave are network quality, confusing bills,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poor customer service. Customers on month-to-month contracts are at a higher risk of churning.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Financials: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Both companies are seeing strong revenue and EBITDA growth, driven by subscriber additions and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increased data consumption. While Jio leads in net subscriber additions, Airtel maintains a higher ARPU and superior profitability.</a:t>
            </a:r>
          </a:p>
        </p:txBody>
      </p:sp>
    </p:spTree>
    <p:extLst>
      <p:ext uri="{BB962C8B-B14F-4D97-AF65-F5344CB8AC3E}">
        <p14:creationId xmlns:p14="http://schemas.microsoft.com/office/powerpoint/2010/main" val="1660265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E6214-7927-BECF-CFA5-59747C9B3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362" y="191131"/>
            <a:ext cx="10515600" cy="7884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 Black" panose="020B0A04020102020204" pitchFamily="34" charset="0"/>
              </a:rPr>
              <a:t>1. </a:t>
            </a:r>
            <a:r>
              <a:rPr lang="en-US" sz="3200" dirty="0">
                <a:latin typeface="Arial Black" panose="020B0A04020102020204" pitchFamily="34" charset="0"/>
              </a:rPr>
              <a:t>Start with the Hook </a:t>
            </a:r>
            <a:r>
              <a:rPr lang="en-US" sz="2800" dirty="0"/>
              <a:t>(Context &amp; Big Picture)</a:t>
            </a:r>
            <a:endParaRPr lang="en-IN" sz="28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BD03D41-BB11-8131-7A11-2B0B15A2D3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94362" y="1195000"/>
            <a:ext cx="6880161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Narrative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“Our telecom customer base has grown steadily to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7,043 customers.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Revenue continues to rise</a:t>
            </a:r>
            <a:r>
              <a:rPr lang="en-US" altLang="en-US" dirty="0">
                <a:latin typeface="Arial" panose="020B0604020202020204" pitchFamily="34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 the surface, things look good.”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Visual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(Total Customers, Total Revenue,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Average Monthly Charges).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E3147C-6EFE-E5F2-6196-AF1429527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" r="8054"/>
          <a:stretch>
            <a:fillRect/>
          </a:stretch>
        </p:blipFill>
        <p:spPr>
          <a:xfrm>
            <a:off x="7174523" y="1477108"/>
            <a:ext cx="4346917" cy="4964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81199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A1382-EA96-3DFD-714B-1B3A6550D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74945" cy="999441"/>
          </a:xfrm>
        </p:spPr>
        <p:txBody>
          <a:bodyPr/>
          <a:lstStyle/>
          <a:p>
            <a:r>
              <a:rPr lang="en-IN" b="1" dirty="0">
                <a:latin typeface="Arial Black" panose="020B0A04020102020204" pitchFamily="34" charset="0"/>
              </a:rPr>
              <a:t>2. Present the Problem </a:t>
            </a:r>
            <a:r>
              <a:rPr lang="en-IN" sz="3600" b="1" dirty="0"/>
              <a:t>(Conflict)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E6D3E92-5B2A-AB07-1513-F74EC582636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09899" y="2220048"/>
            <a:ext cx="6992762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Narrative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“But, churn is at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26.6%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that’s more than 1 in 4 customers leaving us.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is a serious risk to long-term revenue.”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Visual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Active vs Churned customers.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96B6F5-FC80-D36D-0427-2B8A72D4C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3" t="3487" r="7402" b="1744"/>
          <a:stretch>
            <a:fillRect/>
          </a:stretch>
        </p:blipFill>
        <p:spPr>
          <a:xfrm>
            <a:off x="7663053" y="1690688"/>
            <a:ext cx="4164304" cy="44534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45117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FDF69-7A94-E9D6-ADA8-858DA6172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1" y="336097"/>
            <a:ext cx="4430486" cy="1325563"/>
          </a:xfrm>
        </p:spPr>
        <p:txBody>
          <a:bodyPr/>
          <a:lstStyle/>
          <a:p>
            <a:r>
              <a:rPr lang="en-IN" b="1" dirty="0">
                <a:latin typeface="Arial Black" panose="020B0A04020102020204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029E2-C725-B7F2-F4AE-0C42389C2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972" y="2014311"/>
            <a:ext cx="7679899" cy="4351338"/>
          </a:xfrm>
        </p:spPr>
        <p:txBody>
          <a:bodyPr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India is the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second-largest telecom market globally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(~1.18 billion connections).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Since Vodafone Idea’s decline, the market is effectively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duopoly: Jio + Airtel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Objective: Compare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subscribers, 5G adoption,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ARPU, data usage, </a:t>
            </a:r>
            <a:r>
              <a:rPr lang="en-US" altLang="en-US" sz="2400" b="1" dirty="0">
                <a:latin typeface="Arial" panose="020B0604020202020204" pitchFamily="34" charset="0"/>
              </a:rPr>
              <a:t>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growth strategies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Visual: Pie chart of market share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(Jio ~42%, Airtel ~37%, others rest).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2C1815-E4C1-E1DC-4FDA-093002D3C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5" r="7182"/>
          <a:stretch>
            <a:fillRect/>
          </a:stretch>
        </p:blipFill>
        <p:spPr>
          <a:xfrm>
            <a:off x="7709095" y="2630658"/>
            <a:ext cx="4149970" cy="39073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32121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C6606-0757-3036-A415-6A3E4BD5D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08" y="0"/>
            <a:ext cx="10515600" cy="815926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3. </a:t>
            </a:r>
            <a:r>
              <a:rPr lang="en-US" sz="3600" b="1" dirty="0">
                <a:latin typeface="Arial Black" panose="020B0A04020102020204" pitchFamily="34" charset="0"/>
              </a:rPr>
              <a:t>Deep Dive into Drivers of Churn</a:t>
            </a:r>
            <a:endParaRPr lang="en-IN" sz="3600" b="1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A3F1D-4395-12FE-EDFE-D760A44EB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508" y="815926"/>
            <a:ext cx="10515600" cy="2504049"/>
          </a:xfrm>
        </p:spPr>
        <p:txBody>
          <a:bodyPr/>
          <a:lstStyle/>
          <a:p>
            <a:r>
              <a:rPr lang="en-US" sz="2400" b="1" dirty="0"/>
              <a:t>a) By Contract Type</a:t>
            </a:r>
          </a:p>
          <a:p>
            <a:r>
              <a:rPr lang="en-US" sz="2400" b="1" dirty="0"/>
              <a:t>Narrative</a:t>
            </a:r>
            <a:r>
              <a:rPr lang="en-US" sz="2400" dirty="0"/>
              <a:t>:</a:t>
            </a:r>
            <a:br>
              <a:rPr lang="en-US" sz="2400" dirty="0"/>
            </a:br>
            <a:r>
              <a:rPr lang="en-US" sz="2400" dirty="0"/>
              <a:t>“Customers with </a:t>
            </a:r>
            <a:r>
              <a:rPr lang="en-US" sz="2400" b="1" dirty="0"/>
              <a:t>month-to-month contracts</a:t>
            </a:r>
            <a:r>
              <a:rPr lang="en-US" sz="2400" dirty="0"/>
              <a:t> are 3 times more likely to churn than those with yearly contracts. Lack of commitment = higher risk.”</a:t>
            </a:r>
          </a:p>
          <a:p>
            <a:r>
              <a:rPr lang="en-US" sz="2400" b="1" dirty="0"/>
              <a:t>Visual</a:t>
            </a:r>
            <a:r>
              <a:rPr lang="en-US" sz="2400" dirty="0"/>
              <a:t>: Churn % by Contract Type.</a:t>
            </a:r>
            <a:endParaRPr lang="en-US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E1C787-51E0-85F9-07AC-185707BA6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9" r="7577"/>
          <a:stretch>
            <a:fillRect/>
          </a:stretch>
        </p:blipFill>
        <p:spPr>
          <a:xfrm>
            <a:off x="5205046" y="2405575"/>
            <a:ext cx="4712677" cy="44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90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3E732-22C8-9159-63CF-AFF7377FC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54" y="124387"/>
            <a:ext cx="10515600" cy="647749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 Black" panose="020B0A04020102020204" pitchFamily="34" charset="0"/>
              </a:rPr>
              <a:t>3. Deep Dive into Drivers of Churn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6B819-5641-3C1D-30B8-473B9E42C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899" y="1460500"/>
            <a:ext cx="10515600" cy="503237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b) By Tenure</a:t>
            </a:r>
          </a:p>
          <a:p>
            <a:r>
              <a:rPr lang="en-US" b="1" dirty="0"/>
              <a:t>Narrative</a:t>
            </a:r>
            <a:r>
              <a:rPr lang="en-US" dirty="0"/>
              <a:t>:</a:t>
            </a:r>
          </a:p>
          <a:p>
            <a:r>
              <a:rPr lang="en-US" dirty="0"/>
              <a:t>“New customers (tenure &lt; 12 months) </a:t>
            </a:r>
          </a:p>
          <a:p>
            <a:pPr marL="0" indent="0">
              <a:buNone/>
            </a:pPr>
            <a:r>
              <a:rPr lang="en-US" dirty="0"/>
              <a:t>churn at the highest rate.</a:t>
            </a:r>
          </a:p>
          <a:p>
            <a:pPr marL="0" indent="0">
              <a:buNone/>
            </a:pPr>
            <a:r>
              <a:rPr lang="en-US" dirty="0"/>
              <a:t> If we don’t engage them early, </a:t>
            </a:r>
          </a:p>
          <a:p>
            <a:pPr marL="0" indent="0">
              <a:buNone/>
            </a:pPr>
            <a:r>
              <a:rPr lang="en-US" dirty="0"/>
              <a:t>they leave before becoming loyal.”</a:t>
            </a:r>
          </a:p>
          <a:p>
            <a:r>
              <a:rPr lang="en-US" b="1" dirty="0"/>
              <a:t>Visual</a:t>
            </a:r>
            <a:r>
              <a:rPr lang="en-US" dirty="0"/>
              <a:t>: Churn rate across tenure groups.</a:t>
            </a:r>
          </a:p>
          <a:p>
            <a:r>
              <a:rPr lang="en-US" b="1" dirty="0"/>
              <a:t>c) By Charges</a:t>
            </a:r>
          </a:p>
          <a:p>
            <a:r>
              <a:rPr lang="en-US" b="1" dirty="0"/>
              <a:t>Narrative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“Customers paying </a:t>
            </a:r>
            <a:r>
              <a:rPr lang="en-US" b="1" dirty="0"/>
              <a:t>higher monthly charges</a:t>
            </a:r>
            <a:r>
              <a:rPr lang="en-US" dirty="0"/>
              <a:t> are more likely to churn, possibly due to pricing dissatisfaction.”</a:t>
            </a:r>
          </a:p>
          <a:p>
            <a:r>
              <a:rPr lang="en-US" b="1" dirty="0"/>
              <a:t>Visual</a:t>
            </a:r>
            <a:r>
              <a:rPr lang="en-US" dirty="0"/>
              <a:t>: Monthly Charges vs Churn.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777378-FC4C-B520-7ED8-9FCE1F999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r="7346"/>
          <a:stretch>
            <a:fillRect/>
          </a:stretch>
        </p:blipFill>
        <p:spPr>
          <a:xfrm>
            <a:off x="6935372" y="900332"/>
            <a:ext cx="4684542" cy="386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75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6A339-9D48-2B06-B070-06EFD115E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871" y="23024"/>
            <a:ext cx="10515600" cy="1027577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Arial Black" panose="020B0A04020102020204" pitchFamily="34" charset="0"/>
              </a:rPr>
              <a:t>4. Highlight Key Personas (Segmentation)</a:t>
            </a:r>
            <a:endParaRPr lang="en-IN" sz="3600" dirty="0">
              <a:latin typeface="Arial Black" panose="020B0A040201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A61C5F8-026F-BC22-AC3B-634DEE51E8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1764" y="1429793"/>
            <a:ext cx="5210907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Narrative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“A typical churned customer is: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Month-to-month contract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Tenure &lt; 12 months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Monthly charges above $70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group makes up nearly 60% of all churn.”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Visual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(Contract × Tenure × Charges).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B6785E-190C-9777-0E28-A558759E2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9" r="7589"/>
          <a:stretch>
            <a:fillRect/>
          </a:stretch>
        </p:blipFill>
        <p:spPr>
          <a:xfrm>
            <a:off x="6096000" y="1382151"/>
            <a:ext cx="5425440" cy="5110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0603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7DE13-7487-E125-F887-FD688E1F6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latin typeface="Arial Black" panose="020B0A04020102020204" pitchFamily="34" charset="0"/>
              </a:rPr>
              <a:t>5. Provide Business Recommendations (Resolution)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7CE20-8BC5-823B-31D7-B1C986C6A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696" y="1589649"/>
            <a:ext cx="10515600" cy="4615449"/>
          </a:xfrm>
        </p:spPr>
        <p:txBody>
          <a:bodyPr>
            <a:normAutofit fontScale="85000" lnSpcReduction="20000"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Narrative</a:t>
            </a:r>
            <a:r>
              <a:rPr lang="en-US" altLang="en-US" dirty="0">
                <a:latin typeface="Arial" panose="020B0604020202020204" pitchFamily="34" charset="0"/>
              </a:rPr>
              <a:t>:</a:t>
            </a:r>
            <a:br>
              <a:rPr lang="en-US" altLang="en-US" dirty="0">
                <a:latin typeface="Arial" panose="020B0604020202020204" pitchFamily="34" charset="0"/>
              </a:rPr>
            </a:br>
            <a:r>
              <a:rPr lang="en-US" altLang="en-US" dirty="0">
                <a:latin typeface="Arial" panose="020B0604020202020204" pitchFamily="34" charset="0"/>
              </a:rPr>
              <a:t>“Therefore, if we: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en-US" dirty="0">
                <a:latin typeface="Arial" panose="020B0604020202020204" pitchFamily="34" charset="0"/>
              </a:rPr>
              <a:t>Offer </a:t>
            </a:r>
            <a:r>
              <a:rPr lang="en-US" altLang="en-US" b="1" dirty="0">
                <a:latin typeface="Arial" panose="020B0604020202020204" pitchFamily="34" charset="0"/>
              </a:rPr>
              <a:t>discounted annual contracts</a:t>
            </a:r>
            <a:r>
              <a:rPr lang="en-US" altLang="en-US" dirty="0">
                <a:latin typeface="Arial" panose="020B0604020202020204" pitchFamily="34" charset="0"/>
              </a:rPr>
              <a:t> to short-tenure customers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en-US" altLang="en-US" dirty="0">
                <a:latin typeface="Arial" panose="020B0604020202020204" pitchFamily="34" charset="0"/>
              </a:rPr>
              <a:t>Provide </a:t>
            </a:r>
            <a:r>
              <a:rPr lang="en-US" altLang="en-US" b="1" dirty="0">
                <a:latin typeface="Arial" panose="020B0604020202020204" pitchFamily="34" charset="0"/>
              </a:rPr>
              <a:t>targeted retention campaigns</a:t>
            </a:r>
            <a:r>
              <a:rPr lang="en-US" altLang="en-US" dirty="0">
                <a:latin typeface="Arial" panose="020B0604020202020204" pitchFamily="34" charset="0"/>
              </a:rPr>
              <a:t> for high-paying customers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en-US" altLang="en-US" dirty="0">
                <a:latin typeface="Arial" panose="020B0604020202020204" pitchFamily="34" charset="0"/>
              </a:rPr>
              <a:t>Improve </a:t>
            </a:r>
            <a:r>
              <a:rPr lang="en-US" altLang="en-US" b="1" dirty="0">
                <a:latin typeface="Arial" panose="020B0604020202020204" pitchFamily="34" charset="0"/>
              </a:rPr>
              <a:t>customer support for new joiners</a:t>
            </a:r>
            <a:br>
              <a:rPr lang="en-US" altLang="en-US" dirty="0">
                <a:latin typeface="Arial" panose="020B0604020202020204" pitchFamily="34" charset="0"/>
              </a:rPr>
            </a:br>
            <a:r>
              <a:rPr lang="en-US" altLang="en-US" dirty="0">
                <a:latin typeface="Arial" panose="020B0604020202020204" pitchFamily="34" charset="0"/>
              </a:rPr>
              <a:t>→ We could reduce churn by 15–20% and save ~$5M annually.”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Visual</a:t>
            </a:r>
            <a:r>
              <a:rPr lang="en-US" altLang="en-US" dirty="0">
                <a:latin typeface="Arial" panose="020B0604020202020204" pitchFamily="34" charset="0"/>
              </a:rPr>
              <a:t>: (Current churn vs. Projected churn after actions).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3800" dirty="0">
                <a:latin typeface="Arial Black" panose="020B0A04020102020204" pitchFamily="34" charset="0"/>
              </a:rPr>
              <a:t>    6. Close with Impact (Why It Matters)</a:t>
            </a:r>
            <a:endParaRPr kumimoji="0" lang="en-US" altLang="en-US" sz="3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600" b="1" dirty="0">
                <a:latin typeface="Arial" panose="020B0604020202020204" pitchFamily="34" charset="0"/>
              </a:rPr>
              <a:t>Narrative</a:t>
            </a:r>
            <a:r>
              <a:rPr lang="en-US" altLang="en-US" sz="2600" dirty="0">
                <a:latin typeface="Arial" panose="020B0604020202020204" pitchFamily="34" charset="0"/>
              </a:rPr>
              <a:t>:</a:t>
            </a:r>
            <a:br>
              <a:rPr lang="en-US" altLang="en-US" sz="2600" dirty="0">
                <a:latin typeface="Arial" panose="020B0604020202020204" pitchFamily="34" charset="0"/>
              </a:rPr>
            </a:br>
            <a:r>
              <a:rPr lang="en-US" altLang="en-US" sz="2600" dirty="0">
                <a:latin typeface="Arial" panose="020B0604020202020204" pitchFamily="34" charset="0"/>
              </a:rPr>
              <a:t>“This isn’t just about churn. Retaining customers is </a:t>
            </a:r>
            <a:r>
              <a:rPr lang="en-US" altLang="en-US" sz="2600" b="1" dirty="0">
                <a:latin typeface="Arial" panose="020B0604020202020204" pitchFamily="34" charset="0"/>
              </a:rPr>
              <a:t>5x cheaper than acquiring new ones</a:t>
            </a:r>
            <a:r>
              <a:rPr lang="en-US" altLang="en-US" sz="2600" dirty="0">
                <a:latin typeface="Arial" panose="020B0604020202020204" pitchFamily="34" charset="0"/>
              </a:rPr>
              <a:t>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600" dirty="0">
                <a:latin typeface="Arial" panose="020B0604020202020204" pitchFamily="34" charset="0"/>
              </a:rPr>
              <a:t> With these actions, we secure long-term growth and customer trust.”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600" b="1" dirty="0">
                <a:latin typeface="Arial" panose="020B0604020202020204" pitchFamily="34" charset="0"/>
              </a:rPr>
              <a:t>Visual</a:t>
            </a:r>
            <a:r>
              <a:rPr lang="en-US" altLang="en-US" sz="2600" dirty="0">
                <a:latin typeface="Arial" panose="020B0604020202020204" pitchFamily="34" charset="0"/>
              </a:rPr>
              <a:t>: (Projected Retention Gain, Revenue Saved).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2966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D31B9-9CCC-EBD6-0991-A22CFE971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84" y="88240"/>
            <a:ext cx="4465321" cy="1325563"/>
          </a:xfrm>
        </p:spPr>
        <p:txBody>
          <a:bodyPr/>
          <a:lstStyle/>
          <a:p>
            <a:r>
              <a:rPr lang="en-IN" b="1" dirty="0">
                <a:latin typeface="Arial Black" panose="020B0A04020102020204" pitchFamily="34" charset="0"/>
              </a:rPr>
              <a:t>Conclusion</a:t>
            </a:r>
            <a:endParaRPr lang="en-IN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50A34-8497-BBCC-B67C-1E4FA88FF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169" y="1570477"/>
            <a:ext cx="4887352" cy="3873720"/>
          </a:xfrm>
        </p:spPr>
        <p:txBody>
          <a:bodyPr>
            <a:normAutofit lnSpcReduction="10000"/>
          </a:bodyPr>
          <a:lstStyle/>
          <a:p>
            <a:r>
              <a:rPr lang="en-IN" dirty="0"/>
              <a:t>India’s telecom = </a:t>
            </a:r>
            <a:r>
              <a:rPr lang="en-IN" i="1" dirty="0"/>
              <a:t>2-horse race</a:t>
            </a:r>
            <a:r>
              <a:rPr lang="en-IN" dirty="0"/>
              <a:t>.</a:t>
            </a:r>
          </a:p>
          <a:p>
            <a:r>
              <a:rPr lang="en-IN" dirty="0"/>
              <a:t>Jio leads in scale + 5G adoption.</a:t>
            </a:r>
          </a:p>
          <a:p>
            <a:r>
              <a:rPr lang="en-IN" dirty="0"/>
              <a:t>Airtel leads in ARPU + premium positioning.</a:t>
            </a:r>
          </a:p>
          <a:p>
            <a:r>
              <a:rPr lang="en-IN" dirty="0"/>
              <a:t>Duopoly ensures </a:t>
            </a:r>
            <a:r>
              <a:rPr lang="en-IN" b="1" dirty="0"/>
              <a:t>sustainable competition</a:t>
            </a:r>
            <a:r>
              <a:rPr lang="en-IN" dirty="0"/>
              <a:t> → consumers benefit with quality + pricing balance.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504265-4903-C716-FCB7-EB12C1FAF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6" r="7632"/>
          <a:stretch>
            <a:fillRect/>
          </a:stretch>
        </p:blipFill>
        <p:spPr>
          <a:xfrm>
            <a:off x="5978769" y="365125"/>
            <a:ext cx="5375032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397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5F603-BBC4-E42D-2DEC-05D7351AE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692791" cy="1182321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 Black" panose="020B0A04020102020204" pitchFamily="34" charset="0"/>
              </a:rPr>
              <a:t>Completed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BA324-1FA5-E438-33C5-C6FFCCC02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1744" y="2447779"/>
            <a:ext cx="6209713" cy="130829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IN" sz="9600" dirty="0">
                <a:latin typeface="Arial Black" panose="020B0A04020102020204" pitchFamily="34" charset="0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4164647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6A0D8-760A-22EF-B8B4-D55244B53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744286" cy="1325563"/>
          </a:xfrm>
        </p:spPr>
        <p:txBody>
          <a:bodyPr/>
          <a:lstStyle/>
          <a:p>
            <a:r>
              <a:rPr lang="en-IN" b="1" dirty="0"/>
              <a:t> </a:t>
            </a:r>
            <a:r>
              <a:rPr lang="en-IN" b="1" dirty="0">
                <a:latin typeface="Arial Black" panose="020B0A04020102020204" pitchFamily="34" charset="0"/>
              </a:rPr>
              <a:t>Industry Landscape</a:t>
            </a:r>
            <a:endParaRPr lang="en-IN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D71E9-63A4-EFF5-2382-3A52E52A6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831" y="2613416"/>
            <a:ext cx="6941234" cy="2901120"/>
          </a:xfrm>
        </p:spPr>
        <p:txBody>
          <a:bodyPr>
            <a:normAutofit lnSpcReduction="10000"/>
          </a:bodyPr>
          <a:lstStyle/>
          <a:p>
            <a:r>
              <a:rPr lang="en-IN" dirty="0"/>
              <a:t>Evolution:</a:t>
            </a:r>
          </a:p>
          <a:p>
            <a:pPr lvl="1"/>
            <a:r>
              <a:rPr lang="en-IN" dirty="0"/>
              <a:t>2016: Jio’s entry (free data, disruption)</a:t>
            </a:r>
          </a:p>
          <a:p>
            <a:pPr lvl="1"/>
            <a:r>
              <a:rPr lang="en-IN" dirty="0"/>
              <a:t>2018–2022: Consolidation, Vodafone Idea</a:t>
            </a:r>
          </a:p>
          <a:p>
            <a:pPr lvl="1"/>
            <a:r>
              <a:rPr lang="en-IN" dirty="0"/>
              <a:t> shrinking</a:t>
            </a:r>
          </a:p>
          <a:p>
            <a:pPr lvl="1"/>
            <a:r>
              <a:rPr lang="en-IN" dirty="0"/>
              <a:t>2025: Duopoly → 2 players dominate ~80%+ of </a:t>
            </a:r>
          </a:p>
          <a:p>
            <a:pPr lvl="1"/>
            <a:r>
              <a:rPr lang="en-IN" dirty="0"/>
              <a:t>market</a:t>
            </a:r>
          </a:p>
          <a:p>
            <a:r>
              <a:rPr lang="en-IN" dirty="0"/>
              <a:t>Visual: </a:t>
            </a:r>
            <a:r>
              <a:rPr lang="en-IN" b="1" dirty="0"/>
              <a:t>Timeline graphic</a:t>
            </a:r>
            <a:r>
              <a:rPr lang="en-IN" dirty="0"/>
              <a:t> of milestones.</a:t>
            </a:r>
          </a:p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29EADD-B639-A9A1-12DD-13E5FB2DB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55"/>
          <a:stretch>
            <a:fillRect/>
          </a:stretch>
        </p:blipFill>
        <p:spPr>
          <a:xfrm>
            <a:off x="7450357" y="2097063"/>
            <a:ext cx="4395812" cy="40505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94808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528B7-AC9E-0C13-D645-FAC460D02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455" y="105507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 Black" panose="020B0A04020102020204" pitchFamily="34" charset="0"/>
              </a:rPr>
              <a:t>Subscriber Base (Scale)</a:t>
            </a:r>
            <a:endParaRPr lang="en-IN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D06BD-F00F-E08B-402A-F979773FA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43" y="1431070"/>
            <a:ext cx="10515600" cy="2493157"/>
          </a:xfrm>
        </p:spPr>
        <p:txBody>
          <a:bodyPr/>
          <a:lstStyle/>
          <a:p>
            <a:r>
              <a:rPr lang="en-US" b="1" dirty="0"/>
              <a:t>Total Subscribers (Mn)</a:t>
            </a:r>
            <a:endParaRPr lang="en-US" dirty="0"/>
          </a:p>
          <a:p>
            <a:pPr lvl="1"/>
            <a:r>
              <a:rPr lang="en-US" dirty="0"/>
              <a:t>Jio: ~498M</a:t>
            </a:r>
          </a:p>
          <a:p>
            <a:pPr lvl="1"/>
            <a:r>
              <a:rPr lang="en-US" dirty="0"/>
              <a:t>Airtel: ~436M</a:t>
            </a:r>
          </a:p>
          <a:p>
            <a:r>
              <a:rPr lang="en-US" dirty="0"/>
              <a:t>Insight: Jio leads by ~62M, but both together hold &gt;90% of India’s active subs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052539-2051-17C0-03D7-331C38D23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804" y="415010"/>
            <a:ext cx="3265741" cy="2332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B3ADEE-E20F-FBFF-ED56-B3E6F3853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675" y="3261550"/>
            <a:ext cx="4462390" cy="34909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0434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A5285-661F-47DB-4A6C-9C761E44F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744" y="-253854"/>
            <a:ext cx="4282440" cy="1325563"/>
          </a:xfrm>
        </p:spPr>
        <p:txBody>
          <a:bodyPr/>
          <a:lstStyle/>
          <a:p>
            <a:r>
              <a:rPr lang="en-US" b="1" dirty="0">
                <a:latin typeface="Arial Black" panose="020B0A04020102020204" pitchFamily="34" charset="0"/>
              </a:rPr>
              <a:t>5G Adoption</a:t>
            </a:r>
            <a:endParaRPr lang="en-IN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FF24E-ABF3-4C95-FFF3-494D4C254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876" y="1235655"/>
            <a:ext cx="5733758" cy="4386689"/>
          </a:xfrm>
        </p:spPr>
        <p:txBody>
          <a:bodyPr/>
          <a:lstStyle/>
          <a:p>
            <a:r>
              <a:rPr lang="en-US" b="1" dirty="0"/>
              <a:t>5G subscribers</a:t>
            </a:r>
            <a:endParaRPr lang="en-US" dirty="0"/>
          </a:p>
          <a:p>
            <a:pPr lvl="1"/>
            <a:r>
              <a:rPr lang="en-US" dirty="0"/>
              <a:t>Jio: 213M</a:t>
            </a:r>
          </a:p>
          <a:p>
            <a:pPr lvl="1"/>
            <a:r>
              <a:rPr lang="en-US" dirty="0"/>
              <a:t>Airtel: 152M</a:t>
            </a:r>
          </a:p>
          <a:p>
            <a:r>
              <a:rPr lang="en-US" b="1" dirty="0"/>
              <a:t>% of total base migrated to 5G</a:t>
            </a:r>
            <a:endParaRPr lang="en-US" dirty="0"/>
          </a:p>
          <a:p>
            <a:pPr lvl="1"/>
            <a:r>
              <a:rPr lang="en-US" dirty="0"/>
              <a:t>Jio ~43%</a:t>
            </a:r>
          </a:p>
          <a:p>
            <a:pPr lvl="1"/>
            <a:r>
              <a:rPr lang="en-US" dirty="0"/>
              <a:t>Airtel ~35%</a:t>
            </a:r>
          </a:p>
          <a:p>
            <a:r>
              <a:rPr lang="en-US" dirty="0"/>
              <a:t>Insight: Jio is ahead in migration, giving an early edge in monetizing data-heavy services.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517271-AE1E-8EBF-E85B-DD9954B63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3" r="7812"/>
          <a:stretch>
            <a:fillRect/>
          </a:stretch>
        </p:blipFill>
        <p:spPr>
          <a:xfrm>
            <a:off x="7121771" y="-3321"/>
            <a:ext cx="4784939" cy="3305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753E8D-7FB6-7339-CE45-CEF6B60BAB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9" r="8633"/>
          <a:stretch>
            <a:fillRect/>
          </a:stretch>
        </p:blipFill>
        <p:spPr>
          <a:xfrm>
            <a:off x="7121771" y="3378025"/>
            <a:ext cx="4784939" cy="3479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33755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19596-FCF8-EC33-B47E-9AC5ADE0D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591" y="267287"/>
            <a:ext cx="9811043" cy="956602"/>
          </a:xfrm>
        </p:spPr>
        <p:txBody>
          <a:bodyPr>
            <a:normAutofit fontScale="90000"/>
          </a:bodyPr>
          <a:lstStyle/>
          <a:p>
            <a:r>
              <a:rPr lang="en-IN" b="1" dirty="0">
                <a:latin typeface="Arial Black" panose="020B0A04020102020204" pitchFamily="34" charset="0"/>
              </a:rPr>
              <a:t>ARPU (Average Revenue Per User)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633C4-FA23-9C50-9ECF-F4F2F93FF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25" y="1311836"/>
            <a:ext cx="10515600" cy="1740852"/>
          </a:xfrm>
        </p:spPr>
        <p:txBody>
          <a:bodyPr/>
          <a:lstStyle/>
          <a:p>
            <a:r>
              <a:rPr lang="en-IN" dirty="0"/>
              <a:t>Visual:</a:t>
            </a:r>
            <a:r>
              <a:rPr lang="en-IN" b="1" dirty="0"/>
              <a:t> (2019–2025)</a:t>
            </a:r>
            <a:r>
              <a:rPr lang="en-IN" dirty="0"/>
              <a:t> — ARPU trends (₹ per user/month)</a:t>
            </a:r>
          </a:p>
          <a:p>
            <a:pPr lvl="1"/>
            <a:r>
              <a:rPr lang="en-IN" dirty="0"/>
              <a:t>Airtel usually higher (~₹210–230) vs Jio (~₹180–190).</a:t>
            </a:r>
          </a:p>
          <a:p>
            <a:r>
              <a:rPr lang="en-IN" dirty="0"/>
              <a:t>Insight: Airtel monetizes better → quality subs, postpaid base.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28C158-AC7A-041B-56F1-4901DEC29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26" y="3052688"/>
            <a:ext cx="4649799" cy="3643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1840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D5377-83F1-BE90-F1E3-8E787AC28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 Black" panose="020B0A04020102020204" pitchFamily="34" charset="0"/>
              </a:rPr>
              <a:t>Revenue &amp; Profitability</a:t>
            </a:r>
            <a:endParaRPr lang="en-IN" b="1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43A59-B6EF-8920-1EC2-6BFF6A34E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US" dirty="0"/>
              <a:t>Chart: </a:t>
            </a:r>
            <a:r>
              <a:rPr lang="en-US" b="1" dirty="0"/>
              <a:t>Quarterly Revenue / EBITDA (₹ Crores)</a:t>
            </a:r>
            <a:r>
              <a:rPr lang="en-US" dirty="0"/>
              <a:t>.</a:t>
            </a:r>
          </a:p>
          <a:p>
            <a:r>
              <a:rPr lang="en-US" dirty="0"/>
              <a:t>Insight: Jio dominates in volume, Airtel in ARPU; both highly profitable.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A04AE3-4AA2-8664-451A-6789CB418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9"/>
          <a:stretch>
            <a:fillRect/>
          </a:stretch>
        </p:blipFill>
        <p:spPr>
          <a:xfrm>
            <a:off x="2940148" y="2729766"/>
            <a:ext cx="4951828" cy="41282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20596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76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D3455-107A-EA02-06C9-A3537789A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15" y="0"/>
            <a:ext cx="10767647" cy="1350497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 Black" panose="020B0A04020102020204" pitchFamily="34" charset="0"/>
              </a:rPr>
              <a:t>Subscriber vs. Financial Performance</a:t>
            </a:r>
            <a:endParaRPr lang="en-IN" sz="4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BA51A6-0B71-D214-4C28-4525BB5DE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r>
              <a:rPr lang="en-US" b="1" dirty="0"/>
              <a:t>Reliance Jio </a:t>
            </a:r>
            <a:r>
              <a:rPr lang="en-US" dirty="0"/>
              <a:t>leads in total subscribers, but </a:t>
            </a:r>
            <a:r>
              <a:rPr lang="en-US" b="1" dirty="0"/>
              <a:t>Airtel</a:t>
            </a:r>
            <a:r>
              <a:rPr lang="en-US" dirty="0"/>
              <a:t> maintains its edge in key financial metrics.</a:t>
            </a:r>
          </a:p>
          <a:p>
            <a:r>
              <a:rPr lang="en-US" b="1" dirty="0"/>
              <a:t>Jio</a:t>
            </a:r>
            <a:r>
              <a:rPr lang="en-US" dirty="0"/>
              <a:t> has a significantly larger subscriber base, a result of its disruptive entry and aggressive growth strategy.</a:t>
            </a:r>
          </a:p>
          <a:p>
            <a:r>
              <a:rPr lang="en-US" b="1" dirty="0"/>
              <a:t>Airtel</a:t>
            </a:r>
            <a:r>
              <a:rPr lang="en-US" dirty="0"/>
              <a:t>, on the other hand, consistently generates a higher </a:t>
            </a:r>
            <a:r>
              <a:rPr lang="en-US" b="1" dirty="0"/>
              <a:t>Average Revenue Per User (ARPU)</a:t>
            </a:r>
            <a:r>
              <a:rPr lang="en-US" dirty="0"/>
              <a:t>, indicating its success in attracting and retaining high-value customers. This focus on premium users and better monetization also translates to higher </a:t>
            </a:r>
            <a:r>
              <a:rPr lang="en-US" b="1" dirty="0"/>
              <a:t>Revenue</a:t>
            </a:r>
            <a:r>
              <a:rPr lang="en-US" dirty="0"/>
              <a:t> and a slightly higher </a:t>
            </a:r>
            <a:r>
              <a:rPr lang="en-US" b="1" dirty="0"/>
              <a:t>Net Profit</a:t>
            </a:r>
            <a:r>
              <a:rPr lang="en-US" dirty="0"/>
              <a:t> for the quarter, even with fewer subscribers.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5215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C26BC-2A30-E2FB-0D52-28D4B81FE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Arial Black" panose="020B0A04020102020204" pitchFamily="34" charset="0"/>
              </a:rPr>
              <a:t>Data Usage per User</a:t>
            </a:r>
            <a:endParaRPr lang="en-IN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FBFB5-5383-F5A3-D3DE-449B8738B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07224"/>
          </a:xfrm>
        </p:spPr>
        <p:txBody>
          <a:bodyPr/>
          <a:lstStyle/>
          <a:p>
            <a:r>
              <a:rPr lang="en-IN" b="1" dirty="0"/>
              <a:t>Comparison — Average monthly GB per user</a:t>
            </a:r>
            <a:endParaRPr lang="en-IN" dirty="0"/>
          </a:p>
          <a:p>
            <a:pPr lvl="1"/>
            <a:r>
              <a:rPr lang="en-IN" dirty="0"/>
              <a:t>Jio: ~25–28 GB/month</a:t>
            </a:r>
          </a:p>
          <a:p>
            <a:pPr lvl="1"/>
            <a:r>
              <a:rPr lang="en-IN" dirty="0"/>
              <a:t>Airtel: ~22–24 GB/month</a:t>
            </a:r>
          </a:p>
          <a:p>
            <a:r>
              <a:rPr lang="en-IN" dirty="0"/>
              <a:t>Insight: Jio’s pricing encourages heavier</a:t>
            </a:r>
          </a:p>
          <a:p>
            <a:pPr marL="0" indent="0">
              <a:buNone/>
            </a:pPr>
            <a:r>
              <a:rPr lang="en-IN" dirty="0"/>
              <a:t> usage; Airtel users spend more per GB.</a:t>
            </a:r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DFDFE1-888B-8D4A-6982-44D721364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5" r="8309"/>
          <a:stretch>
            <a:fillRect/>
          </a:stretch>
        </p:blipFill>
        <p:spPr>
          <a:xfrm>
            <a:off x="7160455" y="2271932"/>
            <a:ext cx="4318782" cy="4487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908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433</TotalTime>
  <Words>1302</Words>
  <Application>Microsoft Office PowerPoint</Application>
  <PresentationFormat>Widescreen</PresentationFormat>
  <Paragraphs>157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Arial Black</vt:lpstr>
      <vt:lpstr>Calibri</vt:lpstr>
      <vt:lpstr>Calibri Light</vt:lpstr>
      <vt:lpstr>Office Theme</vt:lpstr>
      <vt:lpstr>Decoding the Duopoly in Indian Telecom</vt:lpstr>
      <vt:lpstr>Introduction</vt:lpstr>
      <vt:lpstr> Industry Landscape</vt:lpstr>
      <vt:lpstr>Subscriber Base (Scale)</vt:lpstr>
      <vt:lpstr>5G Adoption</vt:lpstr>
      <vt:lpstr>ARPU (Average Revenue Per User)</vt:lpstr>
      <vt:lpstr>Revenue &amp; Profitability</vt:lpstr>
      <vt:lpstr>Subscriber vs. Financial Performance</vt:lpstr>
      <vt:lpstr>Data Usage per User</vt:lpstr>
      <vt:lpstr>Geographical Penetration</vt:lpstr>
      <vt:lpstr>Map of India : Urban/Rural Area for (Jio &amp; Airtel)</vt:lpstr>
      <vt:lpstr> Stock Market / Investor Angle </vt:lpstr>
      <vt:lpstr> The Duopoly Explained </vt:lpstr>
      <vt:lpstr>Key Takeaways </vt:lpstr>
      <vt:lpstr> Future Outlook</vt:lpstr>
      <vt:lpstr>Business Strategy </vt:lpstr>
      <vt:lpstr>Customer Churn Analysis and Retention Strategy in Telecom</vt:lpstr>
      <vt:lpstr>1. Start with the Hook (Context &amp; Big Picture)</vt:lpstr>
      <vt:lpstr>2. Present the Problem (Conflict)</vt:lpstr>
      <vt:lpstr>3. Deep Dive into Drivers of Churn</vt:lpstr>
      <vt:lpstr>3. Deep Dive into Drivers of Churn</vt:lpstr>
      <vt:lpstr>4. Highlight Key Personas (Segmentation)</vt:lpstr>
      <vt:lpstr>5. Provide Business Recommendations (Resolution)</vt:lpstr>
      <vt:lpstr>Conclusion</vt:lpstr>
      <vt:lpstr>Completed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arpita singh</dc:creator>
  <cp:lastModifiedBy>arpita singh</cp:lastModifiedBy>
  <cp:revision>8</cp:revision>
  <dcterms:created xsi:type="dcterms:W3CDTF">2025-09-11T05:06:19Z</dcterms:created>
  <dcterms:modified xsi:type="dcterms:W3CDTF">2025-09-13T17:11:53Z</dcterms:modified>
</cp:coreProperties>
</file>